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9" r:id="rId13"/>
    <p:sldId id="272" r:id="rId14"/>
    <p:sldId id="271" r:id="rId15"/>
    <p:sldId id="280" r:id="rId16"/>
    <p:sldId id="281" r:id="rId17"/>
    <p:sldId id="285" r:id="rId18"/>
    <p:sldId id="283" r:id="rId19"/>
    <p:sldId id="284" r:id="rId20"/>
    <p:sldId id="273" r:id="rId21"/>
    <p:sldId id="28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ableStyles" Target="tableStyle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76DC-57D7-4074-9308-1F4DE5FED481}" type="datetimeFigureOut">
              <a:rPr lang="ru-RU" smtClean="0"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3CBB-9B5C-4B71-8497-5FC72F039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606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76DC-57D7-4074-9308-1F4DE5FED481}" type="datetimeFigureOut">
              <a:rPr lang="ru-RU" smtClean="0"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3CBB-9B5C-4B71-8497-5FC72F039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050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76DC-57D7-4074-9308-1F4DE5FED481}" type="datetimeFigureOut">
              <a:rPr lang="ru-RU" smtClean="0"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3CBB-9B5C-4B71-8497-5FC72F039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36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76DC-57D7-4074-9308-1F4DE5FED481}" type="datetimeFigureOut">
              <a:rPr lang="ru-RU" smtClean="0"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3CBB-9B5C-4B71-8497-5FC72F039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105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76DC-57D7-4074-9308-1F4DE5FED481}" type="datetimeFigureOut">
              <a:rPr lang="ru-RU" smtClean="0"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3CBB-9B5C-4B71-8497-5FC72F039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235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76DC-57D7-4074-9308-1F4DE5FED481}" type="datetimeFigureOut">
              <a:rPr lang="ru-RU" smtClean="0"/>
              <a:t>12.11.2025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3CBB-9B5C-4B71-8497-5FC72F039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635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76DC-57D7-4074-9308-1F4DE5FED481}" type="datetimeFigureOut">
              <a:rPr lang="ru-RU" smtClean="0"/>
              <a:t>12.11.2025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3CBB-9B5C-4B71-8497-5FC72F039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822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76DC-57D7-4074-9308-1F4DE5FED481}" type="datetimeFigureOut">
              <a:rPr lang="ru-RU" smtClean="0"/>
              <a:t>12.11.2025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3CBB-9B5C-4B71-8497-5FC72F039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64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76DC-57D7-4074-9308-1F4DE5FED481}" type="datetimeFigureOut">
              <a:rPr lang="ru-RU" smtClean="0"/>
              <a:t>12.11.2025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3CBB-9B5C-4B71-8497-5FC72F039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757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76DC-57D7-4074-9308-1F4DE5FED481}" type="datetimeFigureOut">
              <a:rPr lang="ru-RU" smtClean="0"/>
              <a:t>12.11.2025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3CBB-9B5C-4B71-8497-5FC72F039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40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76DC-57D7-4074-9308-1F4DE5FED481}" type="datetimeFigureOut">
              <a:rPr lang="ru-RU" smtClean="0"/>
              <a:t>12.11.2025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3CBB-9B5C-4B71-8497-5FC72F039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0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webp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76DC-57D7-4074-9308-1F4DE5FED481}" type="datetimeFigureOut">
              <a:rPr lang="ru-RU" smtClean="0"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73CBB-9B5C-4B71-8497-5FC72F039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783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pi.ru/" TargetMode="External" /><Relationship Id="rId2" Type="http://schemas.openxmlformats.org/officeDocument/2006/relationships/hyperlink" Target="https://www.google.ru/url?sa=t&amp;rct=j&amp;q=&amp;esrc=s&amp;source=web&amp;cd=1&amp;cad=rja&amp;uact=8&amp;ved=0ahUKEwiug92rxJXSAhVBD5oKHYcuDYkQFggaMAA&amp;url=http://www.fipi.ru/&amp;usg=AFQjCNFbj5jnFllTJuNU_ngUwnMntkF_-g&amp;bvm=bv.147134024,d.bGs" TargetMode="External" /><Relationship Id="rId1" Type="http://schemas.openxmlformats.org/officeDocument/2006/relationships/slideLayout" Target="../slideLayouts/slideLayout2.xml" /><Relationship Id="rId4" Type="http://schemas.openxmlformats.org/officeDocument/2006/relationships/hyperlink" Target="https://bio-oge.sdamgia.ru/" TargetMode="Externa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0.png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eobrazovanie.ru/data/ckfinder/files/Prikaz_N_1394_ot_25_12_2013_g_Poryadok_provedeniya_GIA-9.pdf" TargetMode="External" /><Relationship Id="rId2" Type="http://schemas.openxmlformats.org/officeDocument/2006/relationships/hyperlink" Target="http://www.moeobrazovanie.ru/search.php?operation=show_result&amp;section=ssuz&amp;region_id=777" TargetMode="External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pi.ru/" TargetMode="External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педагогического опыта: «Система деятельности педагога при подготовке к ОГЭ по биологии»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789040"/>
            <a:ext cx="4960640" cy="2160240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Колбасенко Марина Яковлевна,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биологии и химии,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«СОШ с. Кумак»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Новоорского района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95" y="4149080"/>
            <a:ext cx="3601271" cy="2543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9582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– советы по сдаче ОГЭ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34022"/>
            <a:ext cx="5915000" cy="4708525"/>
          </a:xfrm>
        </p:spPr>
        <p:txBody>
          <a:bodyPr>
            <a:normAutofit fontScale="925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подготовки к ОГЭ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заполнения бланков.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совет выпускникам, сдающим ОГЭ.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рекомендации родителям выпускников при подготовке к ОГЭ.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выпускникам, как действовать при сдаче ОГЭ.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732" y="1196752"/>
            <a:ext cx="3278712" cy="231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257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– ресурсы.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u="sng" dirty="0">
                <a:hlinkClick r:id="rId2"/>
              </a:rPr>
              <a:t>Федеральный институт педагогических измерений</a:t>
            </a:r>
            <a:r>
              <a:rPr lang="ru-RU" sz="4400" u="sng" dirty="0"/>
              <a:t> </a:t>
            </a:r>
            <a:r>
              <a:rPr lang="en-US" sz="4400" u="sng" dirty="0">
                <a:hlinkClick r:id="rId3"/>
              </a:rPr>
              <a:t>http://www.fipi.ru/</a:t>
            </a:r>
            <a:endParaRPr lang="ru-RU" sz="4400" u="sng" dirty="0"/>
          </a:p>
          <a:p>
            <a:r>
              <a:rPr lang="ru-RU" sz="4400" u="sng" dirty="0">
                <a:hlinkClick r:id="rId4"/>
              </a:rPr>
              <a:t>Сайт решу ОГЭ </a:t>
            </a:r>
            <a:r>
              <a:rPr lang="en-US" sz="4400" u="sng" dirty="0">
                <a:hlinkClick r:id="rId4"/>
              </a:rPr>
              <a:t>https://bio-oge.sdamgia.ru</a:t>
            </a:r>
            <a:endParaRPr lang="ru-RU" sz="4400" u="sng" dirty="0"/>
          </a:p>
          <a:p>
            <a:endParaRPr lang="ru-RU" sz="44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2381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пособия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ОГЭ-2025 Биология 30 вариантов.Рохлова В.С. Национальное Образование 213786535 к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827" y="1977971"/>
            <a:ext cx="3153482" cy="420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424" y="2780928"/>
            <a:ext cx="2981232" cy="39749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23" y="1268760"/>
            <a:ext cx="2829556" cy="391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313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типы заданий, предлагаемые на ОГЭ по биологии.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содержит 21 задание с кратким ответом: 1 задание повышенного уровня сложности с ответом в виде одного слова или словосочетания; 1 задание на заполнение пропуска в тексте; 5 заданий базового уровня сложности с ответом в виде одной цифры, соответствующей номеру правильного ответа; 6 заданий с выбором нескольких верных ответов базового и повышенного уровней сложности; 5 заданий повышенного уровня сложности на установление соответствия элементов двух информационных рядов (в том числе задание на соотнесение морфологических признаков организма или его отдельных органов с предложенными моделями по заданному алгоритму); 3 задания на определение последовательности биологических процессов, явлений, объектов базового уровня сложности.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189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типы заданий, предлагаемые на ОГЭ по биологии.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2 содержит 5 заданий с развёрнутым ответом: 1 задание повышенного уровня сложности на работу с тематическим текстом, предполагающее использование информации из текста контекстных знаний для ответа на поставленные вопросы; 4 задания высокого уровня сложности: 1 задание на анализ статистических данных, представленных в табличной форме, 1 задание на анализ биологического эксперимента, 2 задания на применение биологических знаний и умений для решения практических задач. Общий максимальный балл за выполнение всей экзаменационной работы – 47. </a:t>
            </a:r>
          </a:p>
          <a:p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806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занятий по подготовке учащихся 9-х классов к ОГЭ по биологии.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1052736"/>
            <a:ext cx="6264696" cy="553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43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занятий по подготовке учащихся 9-х классов к ОГЭ по биологии.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704" y="1242681"/>
            <a:ext cx="5040560" cy="558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368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78150"/>
            <a:ext cx="8229600" cy="4525963"/>
          </a:xfrm>
        </p:spPr>
        <p:txBody>
          <a:bodyPr>
            <a:normAutofit/>
          </a:bodyPr>
          <a:lstStyle/>
          <a:p>
            <a:pPr marL="177800" indent="-177800">
              <a:spcBef>
                <a:spcPts val="100"/>
              </a:spcBef>
              <a:spcAft>
                <a:spcPts val="100"/>
              </a:spcAft>
              <a:buSzPct val="100000"/>
            </a:pP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четких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целей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 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indent="-177800">
              <a:spcBef>
                <a:spcPts val="100"/>
              </a:spcBef>
              <a:spcAft>
                <a:spcPts val="100"/>
              </a:spcAft>
              <a:buSzPct val="100000"/>
            </a:pP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эффективных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 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indent="-177800">
              <a:spcBef>
                <a:spcPts val="100"/>
              </a:spcBef>
              <a:spcAft>
                <a:spcPts val="100"/>
              </a:spcAft>
              <a:buSzPct val="100000"/>
            </a:pP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Регулярный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 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объективная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435" y="3645024"/>
            <a:ext cx="356235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38295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ОГЭ 16.06.2025 г.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3464" y="1600200"/>
            <a:ext cx="741707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6011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 </a:t>
            </a:r>
            <a:r>
              <a:rPr lang="en-US" sz="3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1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/>
        </p:spPr>
        <p:txBody>
          <a:bodyPr wrap="square" rtlCol="0" anchor="t">
            <a:normAutofit/>
          </a:bodyPr>
          <a:lstStyle/>
          <a:p>
            <a:pPr marL="177800" indent="-177800">
              <a:spcBef>
                <a:spcPts val="100"/>
              </a:spcBef>
              <a:spcAft>
                <a:spcPts val="100"/>
              </a:spcAft>
              <a:buSzPct val="100000"/>
              <a:buChar char="•"/>
            </a:pP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эффективности подготовки: анализ результатов пробных экзаменов и контрольных работ.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indent="-177800">
              <a:spcBef>
                <a:spcPts val="100"/>
              </a:spcBef>
              <a:spcAft>
                <a:spcPts val="100"/>
              </a:spcAft>
              <a:buSzPct val="100000"/>
              <a:buChar char="•"/>
            </a:pPr>
            <a:r>
              <a:rPr lang="en-US" sz="3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 повторным испытаниям: разработка дополнительных материалов и проведение консультаций для учащихся, нуждающихся в дополнительной поддержке.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698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ОГЭ?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государственный экзамен (ОГЭ) –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основной вид экзамена для выпускников 9 классов в средней школе России. Сдача ОГЭ необходима для перехода в 10 класс или поступления в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учреждения среднего профессионального образования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(колледжи и техникумы). Выпускники 9 классов общеобразовательных учреждений сдают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обязательных экзамена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(русский язык и математика) и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экзамена по предметам по выбору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Согласно новому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Порядку проведения государственной итоговой аттестации по образовательным программам основного общего образования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экзамены по другим учебным предметам обучающиеся сдают на добровольной основе по своему выбору.</a:t>
            </a:r>
          </a:p>
        </p:txBody>
      </p:sp>
    </p:spTree>
    <p:extLst>
      <p:ext uri="{BB962C8B-B14F-4D97-AF65-F5344CB8AC3E}">
        <p14:creationId xmlns:p14="http://schemas.microsoft.com/office/powerpoint/2010/main" val="26877519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1"/>
          <p:cNvSpPr/>
          <p:nvPr/>
        </p:nvSpPr>
        <p:spPr>
          <a:xfrm>
            <a:off x="539552" y="771524"/>
            <a:ext cx="8330128" cy="193739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spcBef>
                <a:spcPts val="100"/>
              </a:spcBef>
              <a:spcAft>
                <a:spcPts val="100"/>
              </a:spcAft>
              <a:buSzPct val="100000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и рекомендации:</a:t>
            </a:r>
          </a:p>
          <a:p>
            <a:pPr>
              <a:spcBef>
                <a:spcPts val="100"/>
              </a:spcBef>
              <a:spcAft>
                <a:spcPts val="100"/>
              </a:spcAft>
              <a:buSzPct val="100000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indent="-177800">
              <a:spcBef>
                <a:spcPts val="100"/>
              </a:spcBef>
              <a:spcAft>
                <a:spcPts val="100"/>
              </a:spcAft>
              <a:buSzPct val="10000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Систематическая работа с учащимися повышает уровень знаний на 25%.</a:t>
            </a:r>
          </a:p>
          <a:p>
            <a:pPr marL="177800" indent="-177800">
              <a:spcBef>
                <a:spcPts val="100"/>
              </a:spcBef>
              <a:spcAft>
                <a:spcPts val="100"/>
              </a:spcAft>
              <a:buSzPct val="10000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современных технологий улучшает качество подготовки на 30%.</a:t>
            </a:r>
          </a:p>
          <a:p>
            <a:pPr marL="177800" indent="-177800">
              <a:spcBef>
                <a:spcPts val="100"/>
              </a:spcBef>
              <a:spcAft>
                <a:spcPts val="100"/>
              </a:spcAft>
              <a:buSzPct val="10000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поддержка и мотивация снижают уровень тревожности на 40%.</a:t>
            </a:r>
          </a:p>
        </p:txBody>
      </p:sp>
    </p:spTree>
    <p:extLst>
      <p:ext uri="{BB962C8B-B14F-4D97-AF65-F5344CB8AC3E}">
        <p14:creationId xmlns:p14="http://schemas.microsoft.com/office/powerpoint/2010/main" val="16729992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023970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ОГЭ.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подготовки к ОГЭ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прочных знаний и умений у обучающихся;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решения задач;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мотивации учащихся.</a:t>
            </a:r>
          </a:p>
        </p:txBody>
      </p:sp>
    </p:spTree>
    <p:extLst>
      <p:ext uri="{BB962C8B-B14F-4D97-AF65-F5344CB8AC3E}">
        <p14:creationId xmlns:p14="http://schemas.microsoft.com/office/powerpoint/2010/main" val="2292114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чего начинать и когда начинать подготовку к ОГЭ?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600200"/>
            <a:ext cx="5122912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успешной работы по подготовке учащихся к ОГЭ учителю необходимо собрать и изучить информационный материал по организации и проведению подготовки учащихся к ОГЭ. Это могут быть методические рекомендации, пособия, тренажёры, интернет- ресурсы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060848"/>
            <a:ext cx="324036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5324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Создаём папку документов к ОГЭ: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– материалы Федерального Института Педагогических Измерений. Сайт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www.fipi.ru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– информационный материал к ОГЭ.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– контрольно - измерительный материал по биологии.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– советы по сдаче ОГЭ.</a:t>
            </a:r>
          </a:p>
        </p:txBody>
      </p:sp>
    </p:spTree>
    <p:extLst>
      <p:ext uri="{BB962C8B-B14F-4D97-AF65-F5344CB8AC3E}">
        <p14:creationId xmlns:p14="http://schemas.microsoft.com/office/powerpoint/2010/main" val="2861519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 </a:t>
            </a:r>
            <a:r>
              <a:rPr lang="ru-RU" b="1" dirty="0"/>
              <a:t>раздел – материалы ФИПИ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600200"/>
            <a:ext cx="483488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Спецификация контрольно-измерительных материалов ОГЭ 2026 года по биологии.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Кодификатор элементов содержания и требований к уровню подготовки выпускников общеобразовательных учреждений для ОГЭ 2026 года по биологии.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42" y="1627816"/>
            <a:ext cx="3312367" cy="23126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43" y="4081671"/>
            <a:ext cx="3312367" cy="231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25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132856"/>
            <a:ext cx="8229600" cy="4525963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Демонстрационный вариант контрольно-измерительных материалов ОГЭ 2026 года по биологии.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Бланки ОГЭ.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выполнения экзаменационной работы по биологии за 2024-2025 год.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-356"/>
            <a:ext cx="3969552" cy="2356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5194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– информационный материал к ОГЭ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ОГЭ?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проведения ОГЭ.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методические пособия.</a:t>
            </a:r>
          </a:p>
        </p:txBody>
      </p:sp>
    </p:spTree>
    <p:extLst>
      <p:ext uri="{BB962C8B-B14F-4D97-AF65-F5344CB8AC3E}">
        <p14:creationId xmlns:p14="http://schemas.microsoft.com/office/powerpoint/2010/main" val="2512631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– контрольно - измерительный материал по биологии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Сборники авторов-составителей контрольно-измерительных материалов ОГЭ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тесты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Карточки-пятиминутки для закрепления материала с рисунками и картинками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8648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591</Words>
  <Application>Microsoft Office PowerPoint</Application>
  <PresentationFormat>Экран (4:3)</PresentationFormat>
  <Paragraphs>64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Обобщение педагогического опыта: «Система деятельности педагога при подготовке к ОГЭ по биологии» </vt:lpstr>
      <vt:lpstr>Что такое ОГЭ?</vt:lpstr>
      <vt:lpstr>Задачи ОГЭ.</vt:lpstr>
      <vt:lpstr>С чего начинать и когда начинать подготовку к ОГЭ?</vt:lpstr>
      <vt:lpstr>Создаём папку документов к ОГЭ:</vt:lpstr>
      <vt:lpstr>I раздел – материалы ФИПИ</vt:lpstr>
      <vt:lpstr>Презентация PowerPoint</vt:lpstr>
      <vt:lpstr>II раздел – информационный материал к ОГЭ </vt:lpstr>
      <vt:lpstr>III раздел – контрольно - измерительный материал по биологии </vt:lpstr>
      <vt:lpstr>IV раздел – советы по сдаче ОГЭ </vt:lpstr>
      <vt:lpstr>Интернет – ресурсы.</vt:lpstr>
      <vt:lpstr>Методические пособия</vt:lpstr>
      <vt:lpstr>Основные типы заданий, предлагаемые на ОГЭ по биологии.</vt:lpstr>
      <vt:lpstr>Основные типы заданий, предлагаемые на ОГЭ по биологии.</vt:lpstr>
      <vt:lpstr>План занятий по подготовке учащихся 9-х классов к ОГЭ по биологии. </vt:lpstr>
      <vt:lpstr>План занятий по подготовке учащихся 9-х классов к ОГЭ по биологии.</vt:lpstr>
      <vt:lpstr>Организация самостоятельной работы </vt:lpstr>
      <vt:lpstr>Результаты ОГЭ 16.06.2025 г.</vt:lpstr>
      <vt:lpstr>Анализ результатов и корректировка 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работы. Система подготовки к ОГЭ по биологии.</dc:title>
  <dc:creator>User</dc:creator>
  <cp:lastModifiedBy>Гостевой пользователь</cp:lastModifiedBy>
  <cp:revision>33</cp:revision>
  <dcterms:created xsi:type="dcterms:W3CDTF">2017-02-16T19:27:14Z</dcterms:created>
  <dcterms:modified xsi:type="dcterms:W3CDTF">2025-11-12T05:22:04Z</dcterms:modified>
</cp:coreProperties>
</file>